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
  </p:notesMasterIdLst>
  <p:sldIdLst>
    <p:sldId id="256" r:id="rId2"/>
    <p:sldId id="257" r:id="rId3"/>
    <p:sldId id="258" r:id="rId4"/>
    <p:sldId id="260" r:id="rId5"/>
    <p:sldId id="261" r:id="rId6"/>
    <p:sldId id="262"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53928E-2F55-4D77-A891-E24014D85058}" type="datetimeFigureOut">
              <a:rPr lang="en-US" smtClean="0"/>
              <a:t>4/2/2010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1706F2-010E-43DC-B45A-5B817A68FA6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1706F2-010E-43DC-B45A-5B817A68FA64}"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1706F2-010E-43DC-B45A-5B817A68FA64}"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1706F2-010E-43DC-B45A-5B817A68FA64}"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1706F2-010E-43DC-B45A-5B817A68FA64}"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1706F2-010E-43DC-B45A-5B817A68FA64}"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1706F2-010E-43DC-B45A-5B817A68FA64}"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1706F2-010E-43DC-B45A-5B817A68FA64}" type="slidenum">
              <a:rPr lang="en-US" smtClean="0"/>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40BF23-ADC4-477D-9A99-3F08EBA7DA8C}" type="datetimeFigureOut">
              <a:rPr lang="en-US" smtClean="0"/>
              <a:pPr/>
              <a:t>4/2/2010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5121987-62A0-4328-836C-48128870F2D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40BF23-ADC4-477D-9A99-3F08EBA7DA8C}" type="datetimeFigureOut">
              <a:rPr lang="en-US" smtClean="0"/>
              <a:pPr/>
              <a:t>4/2/2010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21987-62A0-4328-836C-48128870F2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40BF23-ADC4-477D-9A99-3F08EBA7DA8C}" type="datetimeFigureOut">
              <a:rPr lang="en-US" smtClean="0"/>
              <a:pPr/>
              <a:t>4/2/2010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21987-62A0-4328-836C-48128870F2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40BF23-ADC4-477D-9A99-3F08EBA7DA8C}" type="datetimeFigureOut">
              <a:rPr lang="en-US" smtClean="0"/>
              <a:pPr/>
              <a:t>4/2/2010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21987-62A0-4328-836C-48128870F2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40BF23-ADC4-477D-9A99-3F08EBA7DA8C}" type="datetimeFigureOut">
              <a:rPr lang="en-US" smtClean="0"/>
              <a:pPr/>
              <a:t>4/2/2010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21987-62A0-4328-836C-48128870F2D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40BF23-ADC4-477D-9A99-3F08EBA7DA8C}" type="datetimeFigureOut">
              <a:rPr lang="en-US" smtClean="0"/>
              <a:pPr/>
              <a:t>4/2/2010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121987-62A0-4328-836C-48128870F2D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40BF23-ADC4-477D-9A99-3F08EBA7DA8C}" type="datetimeFigureOut">
              <a:rPr lang="en-US" smtClean="0"/>
              <a:pPr/>
              <a:t>4/2/2010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121987-62A0-4328-836C-48128870F2D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40BF23-ADC4-477D-9A99-3F08EBA7DA8C}" type="datetimeFigureOut">
              <a:rPr lang="en-US" smtClean="0"/>
              <a:pPr/>
              <a:t>4/2/2010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121987-62A0-4328-836C-48128870F2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40BF23-ADC4-477D-9A99-3F08EBA7DA8C}" type="datetimeFigureOut">
              <a:rPr lang="en-US" smtClean="0"/>
              <a:pPr/>
              <a:t>4/2/2010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121987-62A0-4328-836C-48128870F2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40BF23-ADC4-477D-9A99-3F08EBA7DA8C}" type="datetimeFigureOut">
              <a:rPr lang="en-US" smtClean="0"/>
              <a:pPr/>
              <a:t>4/2/2010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121987-62A0-4328-836C-48128870F2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40BF23-ADC4-477D-9A99-3F08EBA7DA8C}" type="datetimeFigureOut">
              <a:rPr lang="en-US" smtClean="0"/>
              <a:pPr/>
              <a:t>4/2/2010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5121987-62A0-4328-836C-48128870F2D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40BF23-ADC4-477D-9A99-3F08EBA7DA8C}" type="datetimeFigureOut">
              <a:rPr lang="en-US" smtClean="0"/>
              <a:pPr/>
              <a:t>4/2/2010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5121987-62A0-4328-836C-48128870F2D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red blood cells 1.bmp"/>
          <p:cNvPicPr>
            <a:picLocks noChangeAspect="1"/>
          </p:cNvPicPr>
          <p:nvPr/>
        </p:nvPicPr>
        <p:blipFill>
          <a:blip r:embed="rId3" cstate="print"/>
          <a:stretch>
            <a:fillRect/>
          </a:stretch>
        </p:blipFill>
        <p:spPr>
          <a:xfrm>
            <a:off x="0" y="0"/>
            <a:ext cx="9144000" cy="6858000"/>
          </a:xfrm>
          <a:prstGeom prst="rect">
            <a:avLst/>
          </a:prstGeom>
        </p:spPr>
      </p:pic>
      <p:sp>
        <p:nvSpPr>
          <p:cNvPr id="3" name="TextBox 2"/>
          <p:cNvSpPr txBox="1"/>
          <p:nvPr/>
        </p:nvSpPr>
        <p:spPr>
          <a:xfrm>
            <a:off x="0" y="1372850"/>
            <a:ext cx="9144000" cy="144655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en-US" sz="8800" b="1" spc="150" dirty="0" smtClean="0">
                <a:ln w="11430"/>
                <a:solidFill>
                  <a:srgbClr val="F8F8F8"/>
                </a:solidFill>
                <a:effectLst>
                  <a:outerShdw blurRad="25400" algn="tl" rotWithShape="0">
                    <a:srgbClr val="000000">
                      <a:alpha val="43000"/>
                    </a:srgbClr>
                  </a:outerShdw>
                </a:effectLst>
              </a:rPr>
              <a:t>Stem Cells</a:t>
            </a:r>
            <a:endParaRPr lang="en-US" sz="8800" b="1" spc="150" dirty="0">
              <a:ln w="11430"/>
              <a:solidFill>
                <a:srgbClr val="F8F8F8"/>
              </a:solidFill>
              <a:effectLst>
                <a:outerShdw blurRad="25400" algn="tl" rotWithShape="0">
                  <a:srgbClr val="000000">
                    <a:alpha val="43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are stem cells?</a:t>
            </a:r>
            <a:endParaRPr lang="en-US" b="1" dirty="0"/>
          </a:p>
        </p:txBody>
      </p:sp>
      <p:sp>
        <p:nvSpPr>
          <p:cNvPr id="3" name="Content Placeholder 2"/>
          <p:cNvSpPr>
            <a:spLocks noGrp="1"/>
          </p:cNvSpPr>
          <p:nvPr>
            <p:ph idx="1"/>
          </p:nvPr>
        </p:nvSpPr>
        <p:spPr>
          <a:xfrm>
            <a:off x="457200" y="1935480"/>
            <a:ext cx="4572000" cy="4389120"/>
          </a:xfrm>
        </p:spPr>
        <p:txBody>
          <a:bodyPr>
            <a:noAutofit/>
          </a:bodyPr>
          <a:lstStyle/>
          <a:p>
            <a:r>
              <a:rPr lang="en-US" sz="2400" b="1" dirty="0" smtClean="0"/>
              <a:t>Stem </a:t>
            </a:r>
            <a:r>
              <a:rPr lang="en-US" sz="2400" b="1" dirty="0" smtClean="0"/>
              <a:t>cells are cells found in most multi-cellular organisms. </a:t>
            </a:r>
            <a:endParaRPr lang="en-US" sz="2400" b="1" dirty="0" smtClean="0"/>
          </a:p>
          <a:p>
            <a:r>
              <a:rPr lang="en-US" sz="2400" b="1" dirty="0" smtClean="0"/>
              <a:t>T</a:t>
            </a:r>
            <a:r>
              <a:rPr lang="en-US" sz="2400" b="1" dirty="0" smtClean="0"/>
              <a:t>hey </a:t>
            </a:r>
            <a:r>
              <a:rPr lang="en-US" sz="2400" b="1" dirty="0" smtClean="0"/>
              <a:t>are cells that have the ability to grow and become many different cell types in the body during early life and growth. </a:t>
            </a:r>
            <a:endParaRPr lang="en-US" sz="2400" b="1" dirty="0" smtClean="0"/>
          </a:p>
          <a:p>
            <a:r>
              <a:rPr lang="en-US" sz="2400" b="1" dirty="0" smtClean="0"/>
              <a:t>Stems </a:t>
            </a:r>
            <a:r>
              <a:rPr lang="en-US" sz="2400" b="1" dirty="0" smtClean="0"/>
              <a:t>cells are characterized by the potential to renew themselves through mitotic cell </a:t>
            </a:r>
            <a:r>
              <a:rPr lang="en-US" sz="2400" b="1" dirty="0" smtClean="0"/>
              <a:t>division</a:t>
            </a:r>
          </a:p>
        </p:txBody>
      </p:sp>
      <p:sp>
        <p:nvSpPr>
          <p:cNvPr id="16386" name="AutoShape 2" descr="http://sn143w.snt143.mail.live.com/att/GetAttachment.aspx?tnail=0&amp;messageId=2698b1b6-3e13-11df-a111-00237de3f5a6&amp;Aux=4|0|8CCA0370DDE1160||"/>
          <p:cNvSpPr>
            <a:spLocks noChangeAspect="1" noChangeArrowheads="1"/>
          </p:cNvSpPr>
          <p:nvPr/>
        </p:nvSpPr>
        <p:spPr bwMode="auto">
          <a:xfrm>
            <a:off x="63500" y="-1257300"/>
            <a:ext cx="4381500" cy="26289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http://sn143w.snt143.mail.live.com/att/GetAttachment.aspx?tnail=0&amp;messageId=2698b1b6-3e13-11df-a111-00237de3f5a6&amp;Aux=4|0|8CCA0370DDE1160||"/>
          <p:cNvSpPr>
            <a:spLocks noChangeAspect="1" noChangeArrowheads="1"/>
          </p:cNvSpPr>
          <p:nvPr/>
        </p:nvSpPr>
        <p:spPr bwMode="auto">
          <a:xfrm>
            <a:off x="63500" y="-1257300"/>
            <a:ext cx="4381500" cy="26289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89" name="Picture 5" descr="C:\Users\H\Desktop\New Folder (2)\87.jpg"/>
          <p:cNvPicPr>
            <a:picLocks noChangeAspect="1" noChangeArrowheads="1"/>
          </p:cNvPicPr>
          <p:nvPr/>
        </p:nvPicPr>
        <p:blipFill>
          <a:blip r:embed="rId3" cstate="print"/>
          <a:srcRect/>
          <a:stretch>
            <a:fillRect/>
          </a:stretch>
        </p:blipFill>
        <p:spPr bwMode="auto">
          <a:xfrm>
            <a:off x="4876800" y="1981200"/>
            <a:ext cx="3276600" cy="2401484"/>
          </a:xfrm>
          <a:prstGeom prst="rect">
            <a:avLst/>
          </a:prstGeom>
          <a:ln>
            <a:noFill/>
          </a:ln>
          <a:effectLst>
            <a:softEdge rad="112500"/>
          </a:effectLst>
        </p:spPr>
      </p:pic>
      <p:pic>
        <p:nvPicPr>
          <p:cNvPr id="16390" name="Picture 6" descr="C:\Users\H\Desktop\New Folder (2)\GetAttachment.jpg"/>
          <p:cNvPicPr>
            <a:picLocks noChangeAspect="1" noChangeArrowheads="1"/>
          </p:cNvPicPr>
          <p:nvPr/>
        </p:nvPicPr>
        <p:blipFill>
          <a:blip r:embed="rId4" cstate="print"/>
          <a:srcRect/>
          <a:stretch>
            <a:fillRect/>
          </a:stretch>
        </p:blipFill>
        <p:spPr bwMode="auto">
          <a:xfrm>
            <a:off x="5410200" y="4328870"/>
            <a:ext cx="3580216" cy="2148130"/>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are stem cells</a:t>
            </a:r>
            <a:r>
              <a:rPr lang="en-US" b="1" dirty="0" smtClean="0"/>
              <a:t>? (Cont…)</a:t>
            </a:r>
            <a:endParaRPr lang="en-US" b="1" dirty="0"/>
          </a:p>
        </p:txBody>
      </p:sp>
      <p:sp>
        <p:nvSpPr>
          <p:cNvPr id="3" name="Content Placeholder 2"/>
          <p:cNvSpPr>
            <a:spLocks noGrp="1"/>
          </p:cNvSpPr>
          <p:nvPr>
            <p:ph idx="1"/>
          </p:nvPr>
        </p:nvSpPr>
        <p:spPr>
          <a:xfrm>
            <a:off x="457200" y="2087880"/>
            <a:ext cx="4724400" cy="4389120"/>
          </a:xfrm>
        </p:spPr>
        <p:txBody>
          <a:bodyPr>
            <a:normAutofit/>
          </a:bodyPr>
          <a:lstStyle/>
          <a:p>
            <a:r>
              <a:rPr lang="en-US" sz="2400" b="1" dirty="0" smtClean="0"/>
              <a:t>They  also serve as an internal repair system in many tissues. </a:t>
            </a:r>
          </a:p>
          <a:p>
            <a:r>
              <a:rPr lang="en-US" sz="2400" b="1" dirty="0" smtClean="0"/>
              <a:t>They divide, with no limits to replace other cells while the person or animal is alive. </a:t>
            </a:r>
          </a:p>
          <a:p>
            <a:pPr lvl="1"/>
            <a:r>
              <a:rPr lang="en-US" sz="2000" b="1" dirty="0" smtClean="0"/>
              <a:t>When a stem cell divides, each new cell has the ability, to stay a stem cell or to become another type of cell with a more specific function, such as a muscle cell, a red blood cell, or a brain cell. </a:t>
            </a:r>
            <a:endParaRPr lang="en-US" sz="2000" dirty="0" smtClean="0"/>
          </a:p>
          <a:p>
            <a:endParaRPr lang="en-US" sz="2400" dirty="0"/>
          </a:p>
        </p:txBody>
      </p:sp>
      <p:pic>
        <p:nvPicPr>
          <p:cNvPr id="2049" name="Picture 1" descr="C:\Users\H\Desktop\New Folder (2)\pp.jpg"/>
          <p:cNvPicPr>
            <a:picLocks noChangeAspect="1" noChangeArrowheads="1"/>
          </p:cNvPicPr>
          <p:nvPr/>
        </p:nvPicPr>
        <p:blipFill>
          <a:blip r:embed="rId3" cstate="print"/>
          <a:srcRect/>
          <a:stretch>
            <a:fillRect/>
          </a:stretch>
        </p:blipFill>
        <p:spPr bwMode="auto">
          <a:xfrm>
            <a:off x="5181600" y="2133600"/>
            <a:ext cx="2801938" cy="2101454"/>
          </a:xfrm>
          <a:prstGeom prst="rect">
            <a:avLst/>
          </a:prstGeom>
          <a:ln>
            <a:noFill/>
          </a:ln>
          <a:effectLst>
            <a:softEdge rad="112500"/>
          </a:effectLst>
        </p:spPr>
      </p:pic>
      <p:pic>
        <p:nvPicPr>
          <p:cNvPr id="2050" name="Picture 2" descr="C:\Users\H\Desktop\New Folder (2)\jkibhk.jpg"/>
          <p:cNvPicPr>
            <a:picLocks noChangeAspect="1" noChangeArrowheads="1"/>
          </p:cNvPicPr>
          <p:nvPr/>
        </p:nvPicPr>
        <p:blipFill>
          <a:blip r:embed="rId4" cstate="print"/>
          <a:srcRect/>
          <a:stretch>
            <a:fillRect/>
          </a:stretch>
        </p:blipFill>
        <p:spPr bwMode="auto">
          <a:xfrm>
            <a:off x="5791200" y="4151312"/>
            <a:ext cx="3192860" cy="2554288"/>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Different types of stem cells</a:t>
            </a:r>
            <a:endParaRPr lang="en-US" b="1" dirty="0"/>
          </a:p>
        </p:txBody>
      </p:sp>
      <p:sp>
        <p:nvSpPr>
          <p:cNvPr id="4" name="Content Placeholder 3"/>
          <p:cNvSpPr>
            <a:spLocks noGrp="1"/>
          </p:cNvSpPr>
          <p:nvPr>
            <p:ph sz="half" idx="2"/>
          </p:nvPr>
        </p:nvSpPr>
        <p:spPr/>
        <p:txBody>
          <a:bodyPr>
            <a:noAutofit/>
          </a:bodyPr>
          <a:lstStyle/>
          <a:p>
            <a:r>
              <a:rPr lang="en-US" sz="2200" b="1" dirty="0" smtClean="0"/>
              <a:t>Embryonic stem cells</a:t>
            </a:r>
            <a:r>
              <a:rPr lang="en-US" sz="2200" dirty="0" smtClean="0"/>
              <a:t> - are harvested from the inner cell mass of the </a:t>
            </a:r>
            <a:r>
              <a:rPr lang="en-US" sz="2200" dirty="0" err="1" smtClean="0"/>
              <a:t>blastocyst</a:t>
            </a:r>
            <a:r>
              <a:rPr lang="en-US" sz="2200" dirty="0" smtClean="0"/>
              <a:t> seven to ten days after fertilization.</a:t>
            </a:r>
          </a:p>
          <a:p>
            <a:r>
              <a:rPr lang="en-US" sz="2200" b="1" dirty="0" smtClean="0"/>
              <a:t>Fetal stem cells</a:t>
            </a:r>
            <a:r>
              <a:rPr lang="en-US" sz="2200" dirty="0" smtClean="0"/>
              <a:t> - are taken from the </a:t>
            </a:r>
            <a:r>
              <a:rPr lang="en-US" sz="2200" dirty="0" err="1" smtClean="0"/>
              <a:t>germline</a:t>
            </a:r>
            <a:r>
              <a:rPr lang="en-US" sz="2200" dirty="0" smtClean="0"/>
              <a:t> tissues that will make up the gonads of aborted fetuses.</a:t>
            </a:r>
          </a:p>
          <a:p>
            <a:r>
              <a:rPr lang="en-US" sz="2200" b="1" dirty="0" smtClean="0"/>
              <a:t>Umbilical cord stem cells</a:t>
            </a:r>
            <a:r>
              <a:rPr lang="en-US" sz="2200" dirty="0" smtClean="0"/>
              <a:t> - Umbilical cord blood contains stem cells similar to those found in bone marrow</a:t>
            </a:r>
            <a:r>
              <a:rPr lang="en-US" sz="2200" dirty="0" smtClean="0"/>
              <a:t>.</a:t>
            </a:r>
            <a:r>
              <a:rPr lang="en-US" sz="2200" dirty="0" smtClean="0"/>
              <a:t> </a:t>
            </a:r>
          </a:p>
          <a:p>
            <a:endParaRPr lang="en-US" sz="2200" dirty="0"/>
          </a:p>
        </p:txBody>
      </p:sp>
      <p:pic>
        <p:nvPicPr>
          <p:cNvPr id="27650" name="Picture 2" descr="http://i.telegraph.co.uk/telegraph/multimedia/archive/01245/embryonic-stem-cel_1245048c.jpg"/>
          <p:cNvPicPr>
            <a:picLocks noChangeAspect="1" noChangeArrowheads="1"/>
          </p:cNvPicPr>
          <p:nvPr/>
        </p:nvPicPr>
        <p:blipFill>
          <a:blip r:embed="rId3" cstate="print"/>
          <a:srcRect/>
          <a:stretch>
            <a:fillRect/>
          </a:stretch>
        </p:blipFill>
        <p:spPr bwMode="auto">
          <a:xfrm>
            <a:off x="76200" y="1981199"/>
            <a:ext cx="4495800" cy="2623931"/>
          </a:xfrm>
          <a:prstGeom prst="rect">
            <a:avLst/>
          </a:prstGeom>
          <a:ln>
            <a:noFill/>
          </a:ln>
          <a:effectLst>
            <a:softEdge rad="112500"/>
          </a:effectLst>
        </p:spPr>
      </p:pic>
      <p:pic>
        <p:nvPicPr>
          <p:cNvPr id="27652" name="Picture 4" descr="http://eyeinfo.files.wordpress.com/2009/11/stem-cell-harvest.jpg"/>
          <p:cNvPicPr>
            <a:picLocks noChangeAspect="1" noChangeArrowheads="1"/>
          </p:cNvPicPr>
          <p:nvPr/>
        </p:nvPicPr>
        <p:blipFill>
          <a:blip r:embed="rId4" cstate="print"/>
          <a:srcRect/>
          <a:stretch>
            <a:fillRect/>
          </a:stretch>
        </p:blipFill>
        <p:spPr bwMode="auto">
          <a:xfrm>
            <a:off x="152400" y="4572000"/>
            <a:ext cx="2057400" cy="2057400"/>
          </a:xfrm>
          <a:prstGeom prst="rect">
            <a:avLst/>
          </a:prstGeom>
          <a:ln>
            <a:noFill/>
          </a:ln>
          <a:effectLst>
            <a:softEdge rad="112500"/>
          </a:effectLst>
        </p:spPr>
      </p:pic>
      <p:pic>
        <p:nvPicPr>
          <p:cNvPr id="27654" name="Picture 6" descr="http://repairstemcell.files.wordpress.com/2009/02/embryonic-stem-cell.jpg"/>
          <p:cNvPicPr>
            <a:picLocks noChangeAspect="1" noChangeArrowheads="1"/>
          </p:cNvPicPr>
          <p:nvPr/>
        </p:nvPicPr>
        <p:blipFill>
          <a:blip r:embed="rId5" cstate="print"/>
          <a:srcRect/>
          <a:stretch>
            <a:fillRect/>
          </a:stretch>
        </p:blipFill>
        <p:spPr bwMode="auto">
          <a:xfrm>
            <a:off x="2209800" y="4572000"/>
            <a:ext cx="2438400" cy="2048256"/>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b="1" dirty="0" smtClean="0"/>
              <a:t>Different types of stem </a:t>
            </a:r>
            <a:r>
              <a:rPr lang="en-US" b="1" dirty="0" smtClean="0"/>
              <a:t>cells… </a:t>
            </a:r>
            <a:endParaRPr lang="en-US" b="1" dirty="0"/>
          </a:p>
        </p:txBody>
      </p:sp>
      <p:sp>
        <p:nvSpPr>
          <p:cNvPr id="4" name="Content Placeholder 3"/>
          <p:cNvSpPr>
            <a:spLocks noGrp="1"/>
          </p:cNvSpPr>
          <p:nvPr>
            <p:ph sz="half" idx="2"/>
          </p:nvPr>
        </p:nvSpPr>
        <p:spPr/>
        <p:txBody>
          <a:bodyPr>
            <a:normAutofit lnSpcReduction="10000"/>
          </a:bodyPr>
          <a:lstStyle/>
          <a:p>
            <a:r>
              <a:rPr lang="en-US" b="1" dirty="0" smtClean="0"/>
              <a:t>Placenta derived stem cells</a:t>
            </a:r>
            <a:r>
              <a:rPr lang="en-US" dirty="0" smtClean="0"/>
              <a:t> - up to ten times as many stem cells can be harvested from a placenta as from cord blood.</a:t>
            </a:r>
          </a:p>
          <a:p>
            <a:r>
              <a:rPr lang="en-US" b="1" dirty="0" smtClean="0"/>
              <a:t>Adult stem cells</a:t>
            </a:r>
            <a:r>
              <a:rPr lang="en-US" dirty="0" smtClean="0"/>
              <a:t> - Many adult tissues contain stem cells that can be isolated.    </a:t>
            </a:r>
          </a:p>
          <a:p>
            <a:r>
              <a:rPr lang="en-US" sz="1100" dirty="0" smtClean="0"/>
              <a:t>http://www.godandscience.org/slideshow/stem005.html#9QkIO1Qghm9A | Last </a:t>
            </a:r>
            <a:r>
              <a:rPr lang="en-US" sz="1100" dirty="0" smtClean="0"/>
              <a:t>Modified July 6, 2004</a:t>
            </a:r>
          </a:p>
          <a:p>
            <a:endParaRPr lang="en-US" sz="1100" dirty="0"/>
          </a:p>
        </p:txBody>
      </p:sp>
      <p:pic>
        <p:nvPicPr>
          <p:cNvPr id="25602" name="Picture 2" descr="http://www.medgadget.com/archives/img/placenta.GIF"/>
          <p:cNvPicPr>
            <a:picLocks noChangeAspect="1" noChangeArrowheads="1"/>
          </p:cNvPicPr>
          <p:nvPr/>
        </p:nvPicPr>
        <p:blipFill>
          <a:blip r:embed="rId3" cstate="print"/>
          <a:srcRect/>
          <a:stretch>
            <a:fillRect/>
          </a:stretch>
        </p:blipFill>
        <p:spPr bwMode="auto">
          <a:xfrm>
            <a:off x="228600" y="1686435"/>
            <a:ext cx="3657600" cy="2428365"/>
          </a:xfrm>
          <a:prstGeom prst="rect">
            <a:avLst/>
          </a:prstGeom>
          <a:ln>
            <a:noFill/>
          </a:ln>
          <a:effectLst>
            <a:softEdge rad="112500"/>
          </a:effectLst>
        </p:spPr>
      </p:pic>
      <p:pic>
        <p:nvPicPr>
          <p:cNvPr id="25604" name="Picture 4" descr="http://dsc.discovery.com/news/2007/06/28/gallery/eggstems_zoom.jpg"/>
          <p:cNvPicPr>
            <a:picLocks noChangeAspect="1" noChangeArrowheads="1"/>
          </p:cNvPicPr>
          <p:nvPr/>
        </p:nvPicPr>
        <p:blipFill>
          <a:blip r:embed="rId4" cstate="print"/>
          <a:srcRect/>
          <a:stretch>
            <a:fillRect/>
          </a:stretch>
        </p:blipFill>
        <p:spPr bwMode="auto">
          <a:xfrm>
            <a:off x="838200" y="4093591"/>
            <a:ext cx="3820086" cy="2688209"/>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Issues </a:t>
            </a:r>
            <a:endParaRPr lang="en-US" b="1" dirty="0"/>
          </a:p>
        </p:txBody>
      </p:sp>
      <p:sp>
        <p:nvSpPr>
          <p:cNvPr id="3" name="Content Placeholder 2"/>
          <p:cNvSpPr>
            <a:spLocks noGrp="1"/>
          </p:cNvSpPr>
          <p:nvPr>
            <p:ph sz="half" idx="1"/>
          </p:nvPr>
        </p:nvSpPr>
        <p:spPr/>
        <p:txBody>
          <a:bodyPr>
            <a:normAutofit fontScale="92500" lnSpcReduction="20000"/>
          </a:bodyPr>
          <a:lstStyle/>
          <a:p>
            <a:r>
              <a:rPr lang="en-US" b="1" dirty="0" smtClean="0"/>
              <a:t>Ethical-</a:t>
            </a:r>
            <a:r>
              <a:rPr lang="en-US" dirty="0" smtClean="0"/>
              <a:t> is </a:t>
            </a:r>
            <a:r>
              <a:rPr lang="en-US" dirty="0" smtClean="0"/>
              <a:t>using an embryonic cell for stem cell research the same </a:t>
            </a:r>
            <a:r>
              <a:rPr lang="en-US" dirty="0" smtClean="0"/>
              <a:t>murder</a:t>
            </a:r>
          </a:p>
          <a:p>
            <a:r>
              <a:rPr lang="en-US" b="1" dirty="0" smtClean="0"/>
              <a:t>Legal-</a:t>
            </a:r>
            <a:r>
              <a:rPr lang="en-US" dirty="0" smtClean="0"/>
              <a:t> should </a:t>
            </a:r>
            <a:r>
              <a:rPr lang="en-US" dirty="0" smtClean="0"/>
              <a:t>the public and </a:t>
            </a:r>
            <a:r>
              <a:rPr lang="en-US" dirty="0" smtClean="0"/>
              <a:t>government </a:t>
            </a:r>
            <a:r>
              <a:rPr lang="en-US" dirty="0" smtClean="0"/>
              <a:t>help policymakers decide whether and in what ways stem cell technologies should be regulated by the </a:t>
            </a:r>
            <a:r>
              <a:rPr lang="en-US" dirty="0" smtClean="0"/>
              <a:t>government.</a:t>
            </a:r>
          </a:p>
          <a:p>
            <a:r>
              <a:rPr lang="en-US" b="1" dirty="0" smtClean="0"/>
              <a:t>Social-</a:t>
            </a:r>
            <a:r>
              <a:rPr lang="en-US" dirty="0" smtClean="0"/>
              <a:t> how </a:t>
            </a:r>
            <a:r>
              <a:rPr lang="en-US" dirty="0" smtClean="0"/>
              <a:t>do stem cells affect the society as a whole?</a:t>
            </a:r>
            <a:endParaRPr lang="en-US" dirty="0"/>
          </a:p>
        </p:txBody>
      </p:sp>
      <p:pic>
        <p:nvPicPr>
          <p:cNvPr id="23554" name="Picture 2" descr="http://blogs.reuters.com/faithworld/files/2009/12/stem-cells.jpg"/>
          <p:cNvPicPr>
            <a:picLocks noChangeAspect="1" noChangeArrowheads="1"/>
          </p:cNvPicPr>
          <p:nvPr/>
        </p:nvPicPr>
        <p:blipFill>
          <a:blip r:embed="rId3" cstate="print"/>
          <a:srcRect/>
          <a:stretch>
            <a:fillRect/>
          </a:stretch>
        </p:blipFill>
        <p:spPr bwMode="auto">
          <a:xfrm>
            <a:off x="5245308" y="838200"/>
            <a:ext cx="3822492" cy="2590800"/>
          </a:xfrm>
          <a:prstGeom prst="rect">
            <a:avLst/>
          </a:prstGeom>
          <a:ln>
            <a:noFill/>
          </a:ln>
          <a:effectLst>
            <a:softEdge rad="112500"/>
          </a:effectLst>
        </p:spPr>
      </p:pic>
      <p:pic>
        <p:nvPicPr>
          <p:cNvPr id="23556" name="Picture 4" descr="http://cache4.asset-cache.net/xc/71465231.jpg?v=1&amp;c=IWSAsset&amp;k=2&amp;d=77BFBA49EF878921F7C3FC3F69D929FD197D36AAF385DD2C1BF5027CD1B8709986E0A07B3E221921F06BF04B24B4128C"/>
          <p:cNvPicPr>
            <a:picLocks noChangeAspect="1" noChangeArrowheads="1"/>
          </p:cNvPicPr>
          <p:nvPr/>
        </p:nvPicPr>
        <p:blipFill>
          <a:blip r:embed="rId4" cstate="print"/>
          <a:srcRect r="44557" b="18212"/>
          <a:stretch>
            <a:fillRect/>
          </a:stretch>
        </p:blipFill>
        <p:spPr bwMode="auto">
          <a:xfrm>
            <a:off x="4483100" y="3368675"/>
            <a:ext cx="3136900" cy="3108325"/>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b="1" dirty="0" smtClean="0"/>
              <a:t>Impact</a:t>
            </a:r>
            <a:endParaRPr lang="en-US" b="1" dirty="0"/>
          </a:p>
        </p:txBody>
      </p:sp>
      <p:sp>
        <p:nvSpPr>
          <p:cNvPr id="4" name="Content Placeholder 3"/>
          <p:cNvSpPr>
            <a:spLocks noGrp="1"/>
          </p:cNvSpPr>
          <p:nvPr>
            <p:ph sz="half" idx="2"/>
          </p:nvPr>
        </p:nvSpPr>
        <p:spPr/>
        <p:txBody>
          <a:bodyPr>
            <a:normAutofit fontScale="70000" lnSpcReduction="20000"/>
          </a:bodyPr>
          <a:lstStyle/>
          <a:p>
            <a:pPr>
              <a:lnSpc>
                <a:spcPct val="120000"/>
              </a:lnSpc>
            </a:pPr>
            <a:r>
              <a:rPr lang="en-US" b="1" i="1" dirty="0" smtClean="0"/>
              <a:t>President George W. Bush </a:t>
            </a:r>
            <a:r>
              <a:rPr lang="en-US" dirty="0" smtClean="0"/>
              <a:t>vetoed the House Resolution 810 Stem Cell Research </a:t>
            </a:r>
            <a:r>
              <a:rPr lang="en-US" dirty="0" smtClean="0"/>
              <a:t>Enhancement </a:t>
            </a:r>
            <a:r>
              <a:rPr lang="en-US" dirty="0" smtClean="0"/>
              <a:t>Act, which was a bill that would have reversed the Dickey Amendment which made it illegal for federal money to be used for the research where stem cells are taken from the destruction of an embryo, on </a:t>
            </a:r>
            <a:r>
              <a:rPr lang="en-US" dirty="0" smtClean="0"/>
              <a:t>July </a:t>
            </a:r>
            <a:r>
              <a:rPr lang="en-US" dirty="0" smtClean="0"/>
              <a:t>19th </a:t>
            </a:r>
            <a:r>
              <a:rPr lang="en-US" dirty="0" smtClean="0"/>
              <a:t>2006</a:t>
            </a:r>
          </a:p>
          <a:p>
            <a:pPr>
              <a:lnSpc>
                <a:spcPct val="120000"/>
              </a:lnSpc>
            </a:pPr>
            <a:r>
              <a:rPr lang="en-US" b="1" i="1" dirty="0" smtClean="0"/>
              <a:t>President </a:t>
            </a:r>
            <a:r>
              <a:rPr lang="en-US" b="1" i="1" dirty="0" smtClean="0"/>
              <a:t>Barack Obama </a:t>
            </a:r>
            <a:r>
              <a:rPr lang="en-US" dirty="0" smtClean="0"/>
              <a:t>signed the executive order reversing federal opposition to embryonic stem cell research., which allows for federal funding of stem cell research., on </a:t>
            </a:r>
            <a:r>
              <a:rPr lang="en-US" dirty="0" smtClean="0"/>
              <a:t>March </a:t>
            </a:r>
            <a:r>
              <a:rPr lang="en-US" dirty="0" smtClean="0"/>
              <a:t>9th </a:t>
            </a:r>
            <a:r>
              <a:rPr lang="en-US" dirty="0" smtClean="0"/>
              <a:t>2009</a:t>
            </a:r>
            <a:endParaRPr lang="en-US" dirty="0"/>
          </a:p>
        </p:txBody>
      </p:sp>
      <p:pic>
        <p:nvPicPr>
          <p:cNvPr id="21506" name="Picture 2" descr="http://georgewbush-whitehouse.archives.gov/news/releases/2006/05/images/20060515-8_d-0221-2-515h.jpg"/>
          <p:cNvPicPr>
            <a:picLocks noChangeAspect="1" noChangeArrowheads="1"/>
          </p:cNvPicPr>
          <p:nvPr/>
        </p:nvPicPr>
        <p:blipFill>
          <a:blip r:embed="rId3" cstate="print"/>
          <a:srcRect/>
          <a:stretch>
            <a:fillRect/>
          </a:stretch>
        </p:blipFill>
        <p:spPr bwMode="auto">
          <a:xfrm>
            <a:off x="152400" y="1524000"/>
            <a:ext cx="3527118" cy="2552700"/>
          </a:xfrm>
          <a:prstGeom prst="rect">
            <a:avLst/>
          </a:prstGeom>
          <a:ln>
            <a:noFill/>
          </a:ln>
          <a:effectLst>
            <a:softEdge rad="112500"/>
          </a:effectLst>
        </p:spPr>
      </p:pic>
      <p:pic>
        <p:nvPicPr>
          <p:cNvPr id="21508" name="Picture 4" descr="http://www.ustream.tv/blog/wp-content/uploads/2009/01/obama-official-photo.jpeg"/>
          <p:cNvPicPr>
            <a:picLocks noChangeAspect="1" noChangeArrowheads="1"/>
          </p:cNvPicPr>
          <p:nvPr/>
        </p:nvPicPr>
        <p:blipFill>
          <a:blip r:embed="rId4" cstate="print"/>
          <a:srcRect/>
          <a:stretch>
            <a:fillRect/>
          </a:stretch>
        </p:blipFill>
        <p:spPr bwMode="auto">
          <a:xfrm>
            <a:off x="2133600" y="3200400"/>
            <a:ext cx="2530475" cy="3440944"/>
          </a:xfrm>
          <a:prstGeom prst="rect">
            <a:avLst/>
          </a:prstGeom>
          <a:ln>
            <a:noFill/>
          </a:ln>
          <a:effectLst>
            <a:softEdge rad="112500"/>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40</TotalTime>
  <Words>280</Words>
  <Application>Microsoft Office PowerPoint</Application>
  <PresentationFormat>On-screen Show (4:3)</PresentationFormat>
  <Paragraphs>31</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Flow</vt:lpstr>
      <vt:lpstr>Slide 1</vt:lpstr>
      <vt:lpstr>What are stem cells?</vt:lpstr>
      <vt:lpstr>What are stem cells? (Cont…)</vt:lpstr>
      <vt:lpstr>Different types of stem cells</vt:lpstr>
      <vt:lpstr>Different types of stem cells… </vt:lpstr>
      <vt:lpstr>Issues </vt:lpstr>
      <vt:lpstr>Impact</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dc:creator>
  <cp:lastModifiedBy>H</cp:lastModifiedBy>
  <cp:revision>5</cp:revision>
  <dcterms:created xsi:type="dcterms:W3CDTF">2010-04-02T05:31:46Z</dcterms:created>
  <dcterms:modified xsi:type="dcterms:W3CDTF">2010-04-02T06:12:46Z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TC300024511033</vt:lpwstr>
  </property>
</Properties>
</file>